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64" r:id="rId11"/>
    <p:sldId id="552" r:id="rId12"/>
    <p:sldId id="529" r:id="rId13"/>
    <p:sldId id="522" r:id="rId14"/>
    <p:sldId id="530" r:id="rId15"/>
    <p:sldId id="501" r:id="rId16"/>
    <p:sldId id="532" r:id="rId17"/>
    <p:sldId id="531" r:id="rId18"/>
    <p:sldId id="534" r:id="rId19"/>
    <p:sldId id="533" r:id="rId20"/>
    <p:sldId id="545" r:id="rId21"/>
    <p:sldId id="553" r:id="rId22"/>
    <p:sldId id="536" r:id="rId23"/>
    <p:sldId id="554" r:id="rId24"/>
    <p:sldId id="555" r:id="rId25"/>
    <p:sldId id="556" r:id="rId26"/>
    <p:sldId id="557" r:id="rId27"/>
    <p:sldId id="558" r:id="rId28"/>
    <p:sldId id="560" r:id="rId29"/>
    <p:sldId id="537" r:id="rId30"/>
    <p:sldId id="561" r:id="rId31"/>
    <p:sldId id="562" r:id="rId32"/>
    <p:sldId id="563" r:id="rId33"/>
    <p:sldId id="565" r:id="rId34"/>
    <p:sldId id="583" r:id="rId35"/>
    <p:sldId id="582" r:id="rId36"/>
    <p:sldId id="567" r:id="rId37"/>
    <p:sldId id="539" r:id="rId38"/>
    <p:sldId id="569" r:id="rId39"/>
    <p:sldId id="568" r:id="rId40"/>
    <p:sldId id="541" r:id="rId41"/>
    <p:sldId id="571" r:id="rId42"/>
    <p:sldId id="572" r:id="rId43"/>
    <p:sldId id="573" r:id="rId44"/>
    <p:sldId id="574" r:id="rId45"/>
    <p:sldId id="575" r:id="rId46"/>
    <p:sldId id="576" r:id="rId47"/>
    <p:sldId id="538" r:id="rId48"/>
    <p:sldId id="577" r:id="rId49"/>
    <p:sldId id="578" r:id="rId50"/>
    <p:sldId id="580" r:id="rId51"/>
    <p:sldId id="584" r:id="rId52"/>
    <p:sldId id="540" r:id="rId53"/>
    <p:sldId id="585" r:id="rId54"/>
    <p:sldId id="586" r:id="rId55"/>
    <p:sldId id="542" r:id="rId56"/>
    <p:sldId id="587" r:id="rId57"/>
    <p:sldId id="543" r:id="rId58"/>
    <p:sldId id="588" r:id="rId59"/>
    <p:sldId id="589" r:id="rId60"/>
    <p:sldId id="590" r:id="rId6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 autoAdjust="0"/>
    <p:restoredTop sz="84453"/>
  </p:normalViewPr>
  <p:slideViewPr>
    <p:cSldViewPr snapToGrid="0" snapToObjects="1" showGuides="1">
      <p:cViewPr varScale="1">
        <p:scale>
          <a:sx n="111" d="100"/>
          <a:sy n="111" d="100"/>
        </p:scale>
        <p:origin x="216" y="5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0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1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9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15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66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05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smtClean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IoT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872941"/>
            <a:ext cx="4337907" cy="3841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Gorecki &amp; Matt Dowle</a:t>
            </a:r>
          </a:p>
          <a:p>
            <a:r>
              <a:rPr lang="en-US" sz="3200" dirty="0" smtClean="0"/>
              <a:t>(see pdf in repo)</a:t>
            </a:r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smtClean="0"/>
              <a:t>bit.ly/h2o_iot_workshop1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1 samples ≈ 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summary(model_xxx)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#1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step_04_manual_tuning.R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5894"/>
            <a:ext cx="4038600" cy="2862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3466"/>
            <a:ext cx="4038600" cy="1907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79836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?h2o.gbm ?h2o.deeplearning </a:t>
            </a:r>
            <a:r>
              <a:rPr lang="is-I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9917"/>
            <a:ext cx="4038600" cy="3274540"/>
          </a:xfrm>
        </p:spPr>
      </p:pic>
    </p:spTree>
    <p:extLst>
      <p:ext uri="{BB962C8B-B14F-4D97-AF65-F5344CB8AC3E}">
        <p14:creationId xmlns:p14="http://schemas.microsoft.com/office/powerpoint/2010/main" val="1106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37" y="1200150"/>
            <a:ext cx="3267325" cy="3394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5" y="1200150"/>
            <a:ext cx="3288230" cy="3394075"/>
          </a:xfrm>
        </p:spPr>
      </p:pic>
      <p:sp>
        <p:nvSpPr>
          <p:cNvPr id="9" name="TextBox 8"/>
          <p:cNvSpPr txBox="1"/>
          <p:nvPr/>
        </p:nvSpPr>
        <p:spPr>
          <a:xfrm>
            <a:off x="457200" y="665489"/>
            <a:ext cx="174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043" y="654049"/>
            <a:ext cx="273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settings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85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3828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1314" y="4722725"/>
            <a:ext cx="32112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with manual settings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97076" y="2078604"/>
            <a:ext cx="1226752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61790" y="2078604"/>
            <a:ext cx="1835286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2289"/>
            <a:ext cx="4038600" cy="124979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2" y="1200150"/>
            <a:ext cx="380585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9340" y="1069526"/>
            <a:ext cx="313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the model for predictions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227533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End of Workshop #</a:t>
            </a:r>
            <a:r>
              <a:rPr lang="en-US" sz="5400" dirty="0"/>
              <a:t>1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775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IoT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Workshop #1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About H2O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 Munging in H2O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Case 1 (Basics)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Importing data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Exploring data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Training models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Evaluating models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smtClean="0"/>
              <a:t>bit.ly/h2o_iot_workshop1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[RECAP] 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5: 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Underfitting and Overfitting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86" y="765966"/>
            <a:ext cx="6919227" cy="38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3" y="743107"/>
            <a:ext cx="7592542" cy="42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tep_05_early_stopping.R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5757"/>
            <a:ext cx="4038600" cy="244286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Workshop 1 Recap</a:t>
            </a:r>
          </a:p>
          <a:p>
            <a:r>
              <a:rPr lang="en-US" dirty="0" smtClean="0"/>
              <a:t>Previous steps</a:t>
            </a:r>
          </a:p>
          <a:p>
            <a:pPr lvl="1"/>
            <a:r>
              <a:rPr lang="en-US" dirty="0" smtClean="0"/>
              <a:t>Connect to H2O</a:t>
            </a:r>
          </a:p>
          <a:p>
            <a:pPr lvl="1"/>
            <a:r>
              <a:rPr lang="en-US" dirty="0" smtClean="0"/>
              <a:t>Import data</a:t>
            </a:r>
          </a:p>
          <a:p>
            <a:pPr lvl="1"/>
            <a:r>
              <a:rPr lang="en-US" dirty="0" smtClean="0"/>
              <a:t>Convert data type</a:t>
            </a:r>
          </a:p>
          <a:p>
            <a:pPr lvl="1"/>
            <a:r>
              <a:rPr lang="en-US" dirty="0" smtClean="0"/>
              <a:t>Define target and features</a:t>
            </a:r>
          </a:p>
          <a:p>
            <a:pPr lvl="1"/>
            <a:r>
              <a:rPr lang="en-US" dirty="0" smtClean="0"/>
              <a:t>Split data into training/test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12194" y="2338939"/>
            <a:ext cx="2723950" cy="577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495800" y="2733575"/>
            <a:ext cx="740344" cy="5775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349592" y="3060835"/>
            <a:ext cx="1886552" cy="1347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53853" y="3474720"/>
            <a:ext cx="1482291" cy="1058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32472" y="3984859"/>
            <a:ext cx="1703672" cy="192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3" y="1200150"/>
            <a:ext cx="3676413" cy="3394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step_05_early_stopping.R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Two GBMs</a:t>
            </a:r>
          </a:p>
          <a:p>
            <a:pPr lvl="1"/>
            <a:r>
              <a:rPr lang="en-US" dirty="0" smtClean="0"/>
              <a:t>Default settings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Early stopping with cross validation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Evaluate models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57086" y="1963554"/>
            <a:ext cx="205018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869356" y="2726959"/>
            <a:ext cx="1337912" cy="93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330342" y="4013735"/>
            <a:ext cx="1876926" cy="42351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85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step_05_early_stopping.R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5232"/>
            <a:ext cx="4038600" cy="132391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32988"/>
            <a:ext cx="4038600" cy="1328399"/>
          </a:xfrm>
        </p:spPr>
      </p:pic>
      <p:sp>
        <p:nvSpPr>
          <p:cNvPr id="6" name="TextBox 5"/>
          <p:cNvSpPr txBox="1"/>
          <p:nvPr/>
        </p:nvSpPr>
        <p:spPr>
          <a:xfrm>
            <a:off x="457200" y="1623548"/>
            <a:ext cx="321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 50 trees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6516" y="3641105"/>
            <a:ext cx="363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Stopped at 158</a:t>
            </a:r>
            <a:r>
              <a:rPr lang="en-GB" sz="28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tree</a:t>
            </a:r>
          </a:p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ith early stopping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424540" y="2146768"/>
            <a:ext cx="404260" cy="8659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496025" y="3214838"/>
            <a:ext cx="365761" cy="42626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8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step_05_early_stopping.R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2909"/>
            <a:ext cx="4038600" cy="2788557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34961"/>
            <a:ext cx="4038600" cy="2724452"/>
          </a:xfrm>
        </p:spPr>
      </p:pic>
      <p:sp>
        <p:nvSpPr>
          <p:cNvPr id="6" name="TextBox 5"/>
          <p:cNvSpPr txBox="1"/>
          <p:nvPr/>
        </p:nvSpPr>
        <p:spPr>
          <a:xfrm>
            <a:off x="2560320" y="4291466"/>
            <a:ext cx="612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AUC (early stopping objective)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998544" y="2897187"/>
            <a:ext cx="1337912" cy="93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807544" y="2850566"/>
            <a:ext cx="1337912" cy="93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9823" y="1014878"/>
            <a:ext cx="321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 50 trees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979688"/>
            <a:ext cx="362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early stopping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458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6: 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GBM Grid Example</a:t>
            </a:r>
          </a:p>
          <a:p>
            <a:pPr lvl="1"/>
            <a:r>
              <a:rPr lang="en-US" dirty="0" smtClean="0"/>
              <a:t>Max depth</a:t>
            </a:r>
          </a:p>
          <a:p>
            <a:pPr lvl="2"/>
            <a:r>
              <a:rPr lang="en-US" dirty="0" smtClean="0"/>
              <a:t>try 5, 6 and 7</a:t>
            </a:r>
          </a:p>
          <a:p>
            <a:pPr lvl="1"/>
            <a:r>
              <a:rPr lang="en-US" dirty="0" smtClean="0"/>
              <a:t>Sample rate</a:t>
            </a:r>
          </a:p>
          <a:p>
            <a:pPr lvl="2"/>
            <a:r>
              <a:rPr lang="en-US" dirty="0" smtClean="0"/>
              <a:t>try 0.8, 0.9 and 1</a:t>
            </a:r>
            <a:endParaRPr lang="en-US" dirty="0"/>
          </a:p>
          <a:p>
            <a:pPr lvl="1"/>
            <a:r>
              <a:rPr lang="en-US" dirty="0" smtClean="0"/>
              <a:t>3 x 3 = 9 possible combinations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8239015"/>
              </p:ext>
            </p:extLst>
          </p:nvPr>
        </p:nvGraphicFramePr>
        <p:xfrm>
          <a:off x="4648200" y="1200150"/>
          <a:ext cx="4038600" cy="3708400"/>
        </p:xfrm>
        <a:graphic>
          <a:graphicData uri="http://schemas.openxmlformats.org/drawingml/2006/table">
            <a:tbl>
              <a:tblPr firstRow="1" bandRow="1"/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Max Depth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Sample Rate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1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37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tep_06_grid_search.R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Define parameters search space</a:t>
            </a:r>
          </a:p>
          <a:p>
            <a:r>
              <a:rPr lang="en-US" dirty="0" smtClean="0"/>
              <a:t>Core settings</a:t>
            </a:r>
          </a:p>
          <a:p>
            <a:r>
              <a:rPr lang="en-US" dirty="0" smtClean="0"/>
              <a:t>Grid search settings</a:t>
            </a:r>
          </a:p>
          <a:p>
            <a:r>
              <a:rPr lang="en-US" dirty="0" smtClean="0"/>
              <a:t>Combined with early stopping and cross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6" y="1200150"/>
            <a:ext cx="3952268" cy="3394075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2543549" y="1501541"/>
            <a:ext cx="2182455" cy="4442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637322" y="2377440"/>
            <a:ext cx="2088682" cy="5197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71562" y="2985303"/>
            <a:ext cx="2454442" cy="52791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66712" y="3513221"/>
            <a:ext cx="1559292" cy="54610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9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Cloud,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tep_06_grid_search.R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1771"/>
            <a:ext cx="4038600" cy="27508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4596"/>
            <a:ext cx="4038600" cy="1585183"/>
          </a:xfrm>
        </p:spPr>
      </p:pic>
      <p:sp>
        <p:nvSpPr>
          <p:cNvPr id="6" name="TextBox 5"/>
          <p:cNvSpPr txBox="1"/>
          <p:nvPr/>
        </p:nvSpPr>
        <p:spPr>
          <a:xfrm>
            <a:off x="389822" y="1014878"/>
            <a:ext cx="40281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 and extract models based on specific metric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667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step_06_grid_search.R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3" y="1200150"/>
            <a:ext cx="3251333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08435"/>
            <a:ext cx="4038600" cy="277750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0832" y="2015435"/>
            <a:ext cx="1844241" cy="6122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0831" y="3715352"/>
            <a:ext cx="3105151" cy="1058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3945" y="676930"/>
            <a:ext cx="684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(instead of full) Grid Search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17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7: 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tep_07_stacking_models.R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1" y="1200150"/>
            <a:ext cx="3302197" cy="33940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Four H2O models</a:t>
            </a:r>
          </a:p>
          <a:p>
            <a:pPr lvl="1"/>
            <a:r>
              <a:rPr lang="en-US" dirty="0" smtClean="0"/>
              <a:t>Two GBM</a:t>
            </a:r>
          </a:p>
          <a:p>
            <a:pPr lvl="1"/>
            <a:r>
              <a:rPr lang="en-US" dirty="0" smtClean="0"/>
              <a:t>Two DRF</a:t>
            </a:r>
          </a:p>
          <a:p>
            <a:pPr lvl="1"/>
            <a:r>
              <a:rPr lang="en-US" dirty="0" smtClean="0"/>
              <a:t>Specific settings: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old_assignment</a:t>
            </a:r>
          </a:p>
          <a:p>
            <a:pPr lvl="2"/>
            <a:r>
              <a:rPr lang="en-US" dirty="0" smtClean="0"/>
              <a:t>Keep_cross_validation_predictions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37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step_07_stacking_models.R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1" y="1200150"/>
            <a:ext cx="3416258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65792"/>
            <a:ext cx="4038600" cy="24627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4600072" y="3783780"/>
            <a:ext cx="3273392" cy="41283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9258" y="4196615"/>
            <a:ext cx="396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AUC than any individual model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19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8</a:t>
            </a:r>
            <a:r>
              <a:rPr lang="en-US" sz="5400" dirty="0" smtClean="0"/>
              <a:t>: 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Step_08_saving_loading.R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254"/>
            <a:ext cx="4038600" cy="223786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101"/>
            <a:ext cx="4038600" cy="178017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8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" y="1200150"/>
            <a:ext cx="3700986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12" y="1200150"/>
            <a:ext cx="36465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4844211" y="3077544"/>
            <a:ext cx="3646574" cy="13729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844211" y="2376888"/>
            <a:ext cx="3646576" cy="13530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94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9283"/>
            <a:ext cx="4038600" cy="29358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05" y="905097"/>
            <a:ext cx="4038600" cy="217463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3" y="3562749"/>
            <a:ext cx="4052102" cy="721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77726" y="1318661"/>
            <a:ext cx="409074" cy="39463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34013" y="1713297"/>
            <a:ext cx="39463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4603" y="1429283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your own cut-off point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1987" y="428424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the outliers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Ajit and Sibanjan</a:t>
            </a:r>
            <a:endParaRPr lang="en-US" dirty="0"/>
          </a:p>
          <a:p>
            <a:r>
              <a:rPr lang="en-US" dirty="0" smtClean="0"/>
              <a:t>La Fosse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 smtClean="0"/>
              <a:t>bit.ly/</a:t>
            </a:r>
            <a:br>
              <a:rPr lang="en-US" dirty="0" smtClean="0"/>
            </a:br>
            <a:r>
              <a:rPr lang="en-US" dirty="0" smtClean="0"/>
              <a:t>h2o_iot_workshop1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14784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RStudio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64"/>
            <a:ext cx="4038600" cy="2036647"/>
          </a:xfrm>
        </p:spPr>
      </p:pic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8628</TotalTime>
  <Words>970</Words>
  <Application>Microsoft Macintosh PowerPoint</Application>
  <PresentationFormat>On-screen Show (16:9)</PresentationFormat>
  <Paragraphs>352</Paragraphs>
  <Slides>60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step_04_manual_tuning.R</vt:lpstr>
      <vt:lpstr>step_04_manual_tuning.R</vt:lpstr>
      <vt:lpstr>step_04_manual_tuning.R</vt:lpstr>
      <vt:lpstr>step_04_manual_tuning.R</vt:lpstr>
      <vt:lpstr>PowerPoint Presentation</vt:lpstr>
      <vt:lpstr>Industrial IoT Data Science with H2O</vt:lpstr>
      <vt:lpstr>Agenda</vt:lpstr>
      <vt:lpstr>PowerPoint Presentation</vt:lpstr>
      <vt:lpstr>Download Data &amp; Code for Workshop</vt:lpstr>
      <vt:lpstr>[RECAP] Data for Use Case 1: SECOM</vt:lpstr>
      <vt:lpstr>PowerPoint Presentation</vt:lpstr>
      <vt:lpstr>Underfitting and Overfitting</vt:lpstr>
      <vt:lpstr>Cross Validation</vt:lpstr>
      <vt:lpstr>step_05_early_stopping.R</vt:lpstr>
      <vt:lpstr>step_05_early_stopping.R</vt:lpstr>
      <vt:lpstr>step_05_early_stopping.R</vt:lpstr>
      <vt:lpstr>step_05_early_stopping.R</vt:lpstr>
      <vt:lpstr>PowerPoint Presentation</vt:lpstr>
      <vt:lpstr>Full Grid Search</vt:lpstr>
      <vt:lpstr>step_06_grid_search.R</vt:lpstr>
      <vt:lpstr>step_06_grid_search.R</vt:lpstr>
      <vt:lpstr>step_06_grid_search.R</vt:lpstr>
      <vt:lpstr>PowerPoint Presentation</vt:lpstr>
      <vt:lpstr>step_07_stacking_models.R</vt:lpstr>
      <vt:lpstr>step_07_stacking_models.R</vt:lpstr>
      <vt:lpstr>PowerPoint Presentation</vt:lpstr>
      <vt:lpstr>Step_08_saving_loading.R</vt:lpstr>
      <vt:lpstr>PowerPoint Presentation</vt:lpstr>
      <vt:lpstr>use_case_2_anomaly_detection.R</vt:lpstr>
      <vt:lpstr>use_case_2_anomaly_detection.R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878</cp:revision>
  <cp:lastPrinted>2016-09-28T15:59:49Z</cp:lastPrinted>
  <dcterms:created xsi:type="dcterms:W3CDTF">2015-09-15T15:26:47Z</dcterms:created>
  <dcterms:modified xsi:type="dcterms:W3CDTF">2016-09-28T16:00:18Z</dcterms:modified>
</cp:coreProperties>
</file>